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4" r:id="rId4"/>
    <p:sldId id="265" r:id="rId5"/>
    <p:sldId id="266" r:id="rId6"/>
    <p:sldId id="268" r:id="rId7"/>
    <p:sldId id="260" r:id="rId8"/>
    <p:sldId id="269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71" r:id="rId17"/>
    <p:sldId id="281" r:id="rId18"/>
    <p:sldId id="29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8198"/>
    </p:cViewPr>
  </p:sorterViewPr>
  <p:notesViewPr>
    <p:cSldViewPr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1F63-47D3-434F-B5F3-F02FD9EC215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436D8-D919-4719-A722-3EB6B1FD1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679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2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0" t="18621" r="72328" b="70620"/>
          <a:stretch/>
        </p:blipFill>
        <p:spPr bwMode="auto">
          <a:xfrm>
            <a:off x="3131840" y="307926"/>
            <a:ext cx="2880320" cy="117934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13102" y="338328"/>
            <a:ext cx="6873697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040E-1269-484C-9D83-BD3D5DDACAE7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0" y="1472752"/>
            <a:ext cx="896304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3103" y="338328"/>
            <a:ext cx="687369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24040E-1269-484C-9D83-BD3D5DDACAE7}" type="datetimeFigureOut">
              <a:rPr lang="pt-BR" smtClean="0"/>
              <a:pPr/>
              <a:t>18/03/2014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A45651-8E2C-4195-A47F-13B632ACAE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31815"/>
            <a:ext cx="8280919" cy="379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0" t="18621" r="72328" b="70620"/>
          <a:stretch/>
        </p:blipFill>
        <p:spPr bwMode="auto">
          <a:xfrm>
            <a:off x="230312" y="617513"/>
            <a:ext cx="1582791" cy="6480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501122" cy="1643074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Prevenção do Câncer de Mama</a:t>
            </a:r>
            <a:endParaRPr lang="en-US" sz="4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65517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N° 1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864" y="5643578"/>
            <a:ext cx="5591378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Dr. Diocésio Alves Pinto de Andrade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Médico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Oncologista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3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</a:t>
            </a:r>
            <a:r>
              <a:rPr lang="pt-BR" sz="4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556792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Tumor pequeno que compromete </a:t>
            </a:r>
            <a:r>
              <a:rPr lang="pt-BR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linfonodos</a:t>
            </a: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axilares.</a:t>
            </a: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Tumor de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tamanho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médio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sem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comprometimento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axilar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.</a:t>
            </a:r>
            <a:endParaRPr lang="pt-BR" sz="16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390" y="2206327"/>
            <a:ext cx="6176962" cy="43910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</a:t>
            </a:r>
            <a:r>
              <a:rPr lang="pt-BR" sz="4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IIb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8478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Tumor de tamanho médio com comprometimento de </a:t>
            </a:r>
            <a:r>
              <a:rPr lang="pt-BR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linfonodos</a:t>
            </a: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axilares.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52" y="2060848"/>
            <a:ext cx="6286500" cy="44656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</a:t>
            </a:r>
            <a:r>
              <a:rPr lang="pt-BR" sz="4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IIIa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1556792"/>
            <a:ext cx="655272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Qualquer tamanho com extenso comprometimento axilar.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918" y="2060848"/>
            <a:ext cx="6394450" cy="45450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</a:t>
            </a:r>
            <a:r>
              <a:rPr lang="pt-BR" sz="4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IIIb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484784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Presença de edema ou ulceração da mama.</a:t>
            </a: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Câncer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inflamatório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da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mama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868" y="2131714"/>
            <a:ext cx="6286500" cy="44656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</a:t>
            </a:r>
            <a:r>
              <a:rPr lang="pt-BR" sz="4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IIIc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628800"/>
            <a:ext cx="655272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Gânglios à distância sem afetar outras partes do corpo.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868" y="2060848"/>
            <a:ext cx="6286500" cy="44656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IV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556792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Comprometimento de ossos e/ou fígado e/ou pulmões e/ou encéfalo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77125" cy="44275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Prevenção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313" y="1772816"/>
            <a:ext cx="878681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Tipos de prevenção: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Primária – estratégias para evitar a sua formação. 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Secundária – estratégias com objetivo de fazer a detecção precoce.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pt-BR" sz="17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365125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Até o momento nenhuma medida para prevenção primária ??????</a:t>
            </a:r>
          </a:p>
          <a:p>
            <a:pPr marL="365125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en-US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365125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Importante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é a </a:t>
            </a:r>
            <a:r>
              <a:rPr lang="en-US" sz="2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detecção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precoce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:</a:t>
            </a:r>
            <a:endParaRPr lang="pt-BR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Auto-exame</a:t>
            </a: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????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Exame clínico das mamas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Mamografia – anual a partir dos 40 anos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en-US" sz="17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365125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História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familiar </a:t>
            </a: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positiva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– </a:t>
            </a: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mastectomia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profilática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(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 95%)</a:t>
            </a:r>
            <a:endParaRPr lang="pt-BR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55663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Prevenção Secundária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313" y="1628800"/>
            <a:ext cx="87868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Exame clinico por médico pelo menos a cada 3 anos.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Auto-exame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mensal das mamas após a idade de 20 anos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Auto-exame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na mesma época cada mês, preferência final do período menstrual 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Exame clinico e mamografia a partir de 40 anos de idade (</a:t>
            </a: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auto-exame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mensal)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Mulheres devem discutir com seus médicos a frequência do “</a:t>
            </a: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screening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”.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pt-BR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Mulheres devem ser encorajadas a conversar com seus médicos a respeito da mamografia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</a:t>
            </a: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amografia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pode não detectar um câncer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Outros métodos de imagem: US e RMN não são usados de rotina para “</a:t>
            </a:r>
            <a:r>
              <a:rPr lang="pt-BR" sz="23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screening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”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US e RMN são úteis para avaliar mulheres de alto risco: mutação </a:t>
            </a:r>
            <a:r>
              <a:rPr lang="pt-BR" sz="23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BRCA ou </a:t>
            </a: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com achado suspeito no exame físico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n-US" sz="2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Exame físico é soberano, mesmo se a mamografia for interpretada como normal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Prevenção Secundária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596" y="1857365"/>
            <a:ext cx="821537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</a:rPr>
              <a:t>Mamografia – Bi-Rads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0. Inconclusivo – repetir exame</a:t>
            </a:r>
            <a:endParaRPr lang="pt-B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1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</a:t>
            </a: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Normal – 0% risco de CA</a:t>
            </a:r>
            <a:endParaRPr lang="pt-BR" sz="2400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Achados </a:t>
            </a: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Normais – 0% risco de CA</a:t>
            </a:r>
            <a:endParaRPr lang="pt-BR" sz="2400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3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Provavelmente Benigno 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(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≤ 2</a:t>
            </a:r>
            <a:r>
              <a:rPr lang="pt-BR" sz="24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%) - </a:t>
            </a:r>
            <a:r>
              <a:rPr lang="pt-BR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repetir exame em 6 meses.</a:t>
            </a:r>
            <a:endParaRPr lang="pt-BR" sz="2400" dirty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4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Suspeita </a:t>
            </a:r>
            <a:r>
              <a:rPr lang="pt-BR" sz="2400">
                <a:solidFill>
                  <a:schemeClr val="tx2"/>
                </a:solidFill>
                <a:latin typeface="Verdana" pitchFamily="34" charset="0"/>
              </a:rPr>
              <a:t>(&gt;</a:t>
            </a:r>
            <a:r>
              <a:rPr lang="pt-BR" sz="2400" smtClean="0">
                <a:solidFill>
                  <a:schemeClr val="tx2"/>
                </a:solidFill>
                <a:latin typeface="Verdana" pitchFamily="34" charset="0"/>
              </a:rPr>
              <a:t>2% 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e &lt; 95</a:t>
            </a:r>
            <a:r>
              <a:rPr lang="pt-BR" sz="2400" dirty="0" smtClean="0">
                <a:solidFill>
                  <a:schemeClr val="tx2"/>
                </a:solidFill>
                <a:latin typeface="Verdana" pitchFamily="34" charset="0"/>
              </a:rPr>
              <a:t>%) – </a:t>
            </a:r>
            <a:r>
              <a:rPr lang="pt-BR" sz="2000" dirty="0" smtClean="0">
                <a:solidFill>
                  <a:schemeClr val="tx2"/>
                </a:solidFill>
                <a:latin typeface="Verdana" pitchFamily="34" charset="0"/>
              </a:rPr>
              <a:t>subdividido em 3 grupos (4a - baixo; 4b – intermediário; 4c – alto)</a:t>
            </a:r>
            <a:endParaRPr lang="pt-BR" sz="2400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5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Altamente Suspeita 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(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≥ </a:t>
            </a: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95%)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Verdana" pitchFamily="34" charset="0"/>
              </a:rPr>
              <a:t>6</a:t>
            </a:r>
            <a:r>
              <a:rPr lang="pt-BR" sz="2400" b="1" dirty="0">
                <a:solidFill>
                  <a:schemeClr val="tx2"/>
                </a:solidFill>
                <a:latin typeface="Verdana" pitchFamily="34" charset="0"/>
              </a:rPr>
              <a:t>. Carcinoma</a:t>
            </a: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Epidemiologia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220072" y="6597352"/>
            <a:ext cx="3758828" cy="21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 – Estimativa 2012 – Incidência de Câncer no Brasil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1988840"/>
            <a:ext cx="878681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2012 – 518.510 casos novos de câncer.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lang="fr-FR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2012 – 385.000 casos novos excluindo câncer de pele não-melanoma.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lang="fr-FR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257.870 casos novos em homens.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260.640 casos novos em mulheres.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lang="fr-FR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Enfrentamento deste problema de saúde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 pública: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fr-FR" b="1" baseline="0" dirty="0" smtClean="0">
                <a:solidFill>
                  <a:schemeClr val="tx2"/>
                </a:solidFill>
                <a:latin typeface="Verdana" pitchFamily="34" charset="0"/>
              </a:rPr>
              <a:t>Educação</a:t>
            </a:r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 em saúde em todos os níveis da sociedade;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Promoção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 e prevenção orientadas a indivíduos e grupos, com ênfase em ambientes de trabalho e escolas;</a:t>
            </a:r>
          </a:p>
          <a:p>
            <a:pPr marL="731520" lvl="1" indent="-27432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fr-FR" b="1" baseline="0" dirty="0" smtClean="0">
                <a:solidFill>
                  <a:schemeClr val="tx2"/>
                </a:solidFill>
                <a:latin typeface="Verdana" pitchFamily="34" charset="0"/>
              </a:rPr>
              <a:t>Geração</a:t>
            </a:r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 de opinião pública.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55663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Epidemiologia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12968" cy="457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10"/>
          <p:cNvSpPr>
            <a:spLocks noChangeArrowheads="1"/>
          </p:cNvSpPr>
          <p:nvPr/>
        </p:nvSpPr>
        <p:spPr bwMode="auto">
          <a:xfrm>
            <a:off x="5508104" y="2636912"/>
            <a:ext cx="3312368" cy="3571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220072" y="6597352"/>
            <a:ext cx="3758828" cy="21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 – Estimativa 2012 – Incidência de Câncer no Brasil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Epidemiologia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220072" y="6597352"/>
            <a:ext cx="3758828" cy="21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 – Estimativa 2012 – Incidência de Câncer no Brasil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24" y="1941389"/>
            <a:ext cx="8638356" cy="45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10"/>
          <p:cNvSpPr>
            <a:spLocks noChangeArrowheads="1"/>
          </p:cNvSpPr>
          <p:nvPr/>
        </p:nvSpPr>
        <p:spPr bwMode="auto">
          <a:xfrm>
            <a:off x="5508104" y="2636912"/>
            <a:ext cx="3312368" cy="3571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Epidemiologia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220072" y="6597352"/>
            <a:ext cx="3758828" cy="21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 – Estimativa 2012 – Incidência de Câncer no Brasil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87776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Epidemiologia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220072" y="6597352"/>
            <a:ext cx="3758828" cy="21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 – Estimativa 2012 – Incidência de Câncer no Brasil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1844824"/>
            <a:ext cx="2989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Incidência </a:t>
            </a:r>
            <a:r>
              <a:rPr lang="en-US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100 mil </a:t>
            </a:r>
            <a:r>
              <a:rPr lang="en-US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mulheres</a:t>
            </a:r>
            <a:endParaRPr lang="pt-BR" sz="1200" b="1" dirty="0"/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Câncer de Mama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2204864"/>
            <a:ext cx="8786812" cy="401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 pitchFamily="34" charset="0"/>
                <a:ea typeface="+mn-ea"/>
                <a:cs typeface="+mn-cs"/>
              </a:rPr>
              <a:t>Fatores de risco: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Idade 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História individual ou familiar 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Menarca precoce e menopausa tardia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Nuliparidade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1ª gestação depois dos 35 anos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História pessoal de câncer ovariano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Predisposição genética  (mutações  </a:t>
            </a:r>
            <a:r>
              <a:rPr lang="pt-BR" sz="17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BRCA1</a:t>
            </a: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ou </a:t>
            </a:r>
            <a:r>
              <a:rPr lang="pt-BR" sz="17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BRCA2</a:t>
            </a: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)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Exposição ao estrógeno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Hiperplasia atípica da mama 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Carcinoma lobular in </a:t>
            </a:r>
            <a:r>
              <a:rPr lang="pt-BR" sz="17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situ</a:t>
            </a: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(CLIS)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Estilos de vida: (obesidade, vida sedentária, consumo de álcool)</a:t>
            </a:r>
          </a:p>
          <a:p>
            <a:pPr marL="822325" lvl="1" indent="-365125" defTabSz="1300163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Exposição à radiação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55663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Câncer de Mama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08103" y="2060848"/>
            <a:ext cx="3493021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Mama é composta por tecido gorduroso que contém lobos com túbulos com glândulas produtoras de leite</a:t>
            </a: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Ductos conectam glândulas, lóbulos e lobos e conduzem leite desde os lobos até o mamilo </a:t>
            </a: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Vasos sanguíneos e linfáticos correm pela mama</a:t>
            </a:r>
          </a:p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90% dos casos de câncer de mama se iniciam nos ductos ou lobos</a:t>
            </a:r>
            <a:endParaRPr lang="pt-BR" sz="16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310187" cy="475252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656" y="338328"/>
            <a:ext cx="6873697" cy="125272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Estádio I</a:t>
            </a:r>
            <a:endParaRPr lang="pt-B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484784"/>
            <a:ext cx="655272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6075" indent="-346075" defTabSz="1300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Tumor pequeno sem comprometer </a:t>
            </a:r>
            <a:r>
              <a:rPr lang="pt-BR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linfonodos</a:t>
            </a:r>
            <a:r>
              <a:rPr lang="pt-BR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axilares.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3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336704" cy="453650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3646</TotalTime>
  <Words>637</Words>
  <Application>Microsoft Office PowerPoint</Application>
  <PresentationFormat>Apresentação na tela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Forma de Onda</vt:lpstr>
      <vt:lpstr>Prevenção do Câncer de Mama</vt:lpstr>
      <vt:lpstr>Epidemiologia</vt:lpstr>
      <vt:lpstr>Epidemiologia</vt:lpstr>
      <vt:lpstr>Epidemiologia</vt:lpstr>
      <vt:lpstr>Epidemiologia</vt:lpstr>
      <vt:lpstr>Epidemiologia</vt:lpstr>
      <vt:lpstr>Câncer de Mama</vt:lpstr>
      <vt:lpstr>Câncer de Mama</vt:lpstr>
      <vt:lpstr>Estádio I</vt:lpstr>
      <vt:lpstr>Estádio IIa</vt:lpstr>
      <vt:lpstr>Estádio IIb</vt:lpstr>
      <vt:lpstr>Estádio IIIa</vt:lpstr>
      <vt:lpstr>Estádio IIIb</vt:lpstr>
      <vt:lpstr>Estádio IIIc</vt:lpstr>
      <vt:lpstr>Estádio IV</vt:lpstr>
      <vt:lpstr>Prevenção</vt:lpstr>
      <vt:lpstr>Prevenção Secundária</vt:lpstr>
      <vt:lpstr>Prevenção Secundária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</dc:creator>
  <cp:lastModifiedBy>InORP</cp:lastModifiedBy>
  <cp:revision>126</cp:revision>
  <dcterms:created xsi:type="dcterms:W3CDTF">2011-06-30T13:53:48Z</dcterms:created>
  <dcterms:modified xsi:type="dcterms:W3CDTF">2014-03-18T19:22:27Z</dcterms:modified>
</cp:coreProperties>
</file>